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80" r:id="rId3"/>
    <p:sldId id="439" r:id="rId4"/>
    <p:sldId id="441" r:id="rId5"/>
    <p:sldId id="440" r:id="rId6"/>
    <p:sldId id="443" r:id="rId7"/>
    <p:sldId id="444" r:id="rId8"/>
    <p:sldId id="445" r:id="rId9"/>
    <p:sldId id="446" r:id="rId10"/>
    <p:sldId id="447" r:id="rId11"/>
    <p:sldId id="448" r:id="rId12"/>
    <p:sldId id="478" r:id="rId13"/>
    <p:sldId id="479" r:id="rId14"/>
    <p:sldId id="481" r:id="rId15"/>
    <p:sldId id="450" r:id="rId16"/>
    <p:sldId id="451" r:id="rId17"/>
    <p:sldId id="452" r:id="rId18"/>
    <p:sldId id="455" r:id="rId19"/>
    <p:sldId id="456" r:id="rId20"/>
    <p:sldId id="949" r:id="rId21"/>
    <p:sldId id="457" r:id="rId22"/>
    <p:sldId id="459" r:id="rId23"/>
    <p:sldId id="644" r:id="rId24"/>
    <p:sldId id="458" r:id="rId25"/>
    <p:sldId id="461" r:id="rId26"/>
    <p:sldId id="460" r:id="rId27"/>
    <p:sldId id="462" r:id="rId28"/>
    <p:sldId id="544" r:id="rId29"/>
    <p:sldId id="545" r:id="rId30"/>
    <p:sldId id="546" r:id="rId31"/>
    <p:sldId id="548" r:id="rId32"/>
    <p:sldId id="549" r:id="rId33"/>
    <p:sldId id="550" r:id="rId34"/>
    <p:sldId id="551" r:id="rId35"/>
    <p:sldId id="547" r:id="rId36"/>
    <p:sldId id="552" r:id="rId37"/>
    <p:sldId id="553" r:id="rId38"/>
    <p:sldId id="554" r:id="rId39"/>
    <p:sldId id="555" r:id="rId40"/>
    <p:sldId id="765" r:id="rId41"/>
    <p:sldId id="766" r:id="rId42"/>
    <p:sldId id="767" r:id="rId43"/>
    <p:sldId id="768" r:id="rId44"/>
    <p:sldId id="950" r:id="rId45"/>
    <p:sldId id="771" r:id="rId46"/>
    <p:sldId id="482" r:id="rId47"/>
    <p:sldId id="773" r:id="rId48"/>
    <p:sldId id="463" r:id="rId49"/>
    <p:sldId id="464" r:id="rId50"/>
    <p:sldId id="483" r:id="rId51"/>
    <p:sldId id="484" r:id="rId52"/>
    <p:sldId id="485" r:id="rId53"/>
    <p:sldId id="486" r:id="rId54"/>
    <p:sldId id="465" r:id="rId55"/>
    <p:sldId id="467" r:id="rId56"/>
    <p:sldId id="468" r:id="rId57"/>
    <p:sldId id="487" r:id="rId58"/>
    <p:sldId id="469" r:id="rId59"/>
    <p:sldId id="470" r:id="rId60"/>
    <p:sldId id="471" r:id="rId61"/>
    <p:sldId id="472" r:id="rId62"/>
    <p:sldId id="473" r:id="rId63"/>
    <p:sldId id="477" r:id="rId64"/>
    <p:sldId id="474" r:id="rId65"/>
    <p:sldId id="475" r:id="rId66"/>
    <p:sldId id="489" r:id="rId67"/>
    <p:sldId id="490" r:id="rId68"/>
    <p:sldId id="491" r:id="rId69"/>
    <p:sldId id="492" r:id="rId70"/>
    <p:sldId id="640" r:id="rId71"/>
    <p:sldId id="530" r:id="rId72"/>
    <p:sldId id="531" r:id="rId73"/>
    <p:sldId id="532" r:id="rId74"/>
    <p:sldId id="533" r:id="rId75"/>
    <p:sldId id="534" r:id="rId76"/>
    <p:sldId id="535" r:id="rId77"/>
    <p:sldId id="536" r:id="rId78"/>
    <p:sldId id="537" r:id="rId79"/>
    <p:sldId id="538" r:id="rId80"/>
    <p:sldId id="539" r:id="rId81"/>
    <p:sldId id="641" r:id="rId82"/>
    <p:sldId id="540" r:id="rId83"/>
    <p:sldId id="541" r:id="rId84"/>
    <p:sldId id="542" r:id="rId85"/>
    <p:sldId id="543" r:id="rId86"/>
    <p:sldId id="642" r:id="rId87"/>
    <p:sldId id="631" r:id="rId88"/>
    <p:sldId id="632" r:id="rId89"/>
    <p:sldId id="633" r:id="rId90"/>
    <p:sldId id="634" r:id="rId91"/>
    <p:sldId id="635" r:id="rId92"/>
    <p:sldId id="636" r:id="rId93"/>
    <p:sldId id="637" r:id="rId94"/>
    <p:sldId id="638" r:id="rId95"/>
    <p:sldId id="639" r:id="rId96"/>
    <p:sldId id="643" r:id="rId97"/>
    <p:sldId id="772" r:id="rId98"/>
    <p:sldId id="774" r:id="rId99"/>
    <p:sldId id="775" r:id="rId100"/>
    <p:sldId id="776" r:id="rId101"/>
    <p:sldId id="777" r:id="rId102"/>
    <p:sldId id="833" r:id="rId103"/>
    <p:sldId id="834" r:id="rId104"/>
    <p:sldId id="835" r:id="rId105"/>
    <p:sldId id="778" r:id="rId106"/>
    <p:sldId id="779" r:id="rId107"/>
  </p:sldIdLst>
  <p:sldSz cx="9144000" cy="6858000" type="screen4x3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0" Type="http://schemas.openxmlformats.org/officeDocument/2006/relationships/tableStyles" Target="tableStyles.xml"/><Relationship Id="rId11" Type="http://schemas.openxmlformats.org/officeDocument/2006/relationships/slide" Target="slides/slide9.xml"/><Relationship Id="rId109" Type="http://schemas.openxmlformats.org/officeDocument/2006/relationships/viewProps" Target="viewProps.xml"/><Relationship Id="rId108" Type="http://schemas.openxmlformats.org/officeDocument/2006/relationships/presProps" Target="presProps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ボックス 7"/>
          <p:cNvSpPr txBox="1"/>
          <p:nvPr userDrawn="1"/>
        </p:nvSpPr>
        <p:spPr>
          <a:xfrm>
            <a:off x="-46990" y="4194810"/>
            <a:ext cx="9008745" cy="2308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13800">
                <a:solidFill>
                  <a:schemeClr val="bg1">
                    <a:lumMod val="95000"/>
                  </a:schemeClr>
                </a:solidFill>
                <a:latin typeface="Segoe UI Black" panose="020B0A02040204020203" charset="0"/>
              </a:rPr>
              <a:t>OpenData</a:t>
            </a:r>
            <a:endParaRPr lang="en-US" altLang="ja-JP" sz="13800">
              <a:solidFill>
                <a:schemeClr val="bg1">
                  <a:lumMod val="95000"/>
                </a:schemeClr>
              </a:solidFill>
              <a:latin typeface="Segoe UI Black" panose="020B0A02040204020203" charset="0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 smtClean="0"/>
              <a:t>マスタ サブタイトルの書式設定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8" name="テキストボックス 7"/>
          <p:cNvSpPr txBox="1"/>
          <p:nvPr userDrawn="1"/>
        </p:nvSpPr>
        <p:spPr>
          <a:xfrm>
            <a:off x="-46990" y="4194810"/>
            <a:ext cx="9008745" cy="2308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13800">
                <a:solidFill>
                  <a:schemeClr val="bg1">
                    <a:lumMod val="95000"/>
                  </a:schemeClr>
                </a:solidFill>
                <a:latin typeface="Segoe UI Black" panose="020B0A02040204020203" charset="0"/>
              </a:rPr>
              <a:t>OpenData</a:t>
            </a:r>
            <a:endParaRPr lang="en-US" altLang="ja-JP" sz="13800">
              <a:solidFill>
                <a:schemeClr val="bg1">
                  <a:lumMod val="95000"/>
                </a:schemeClr>
              </a:solidFill>
              <a:latin typeface="Segoe UI Black" panose="020B0A02040204020203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9" name="四角形 8"/>
          <p:cNvSpPr/>
          <p:nvPr userDrawn="1"/>
        </p:nvSpPr>
        <p:spPr>
          <a:xfrm>
            <a:off x="-13970" y="-8890"/>
            <a:ext cx="9161780" cy="977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10" name="四角形 9"/>
          <p:cNvSpPr/>
          <p:nvPr userDrawn="1"/>
        </p:nvSpPr>
        <p:spPr>
          <a:xfrm>
            <a:off x="-13970" y="6757035"/>
            <a:ext cx="9161780" cy="977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5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76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7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0.png"/><Relationship Id="rId1" Type="http://schemas.openxmlformats.org/officeDocument/2006/relationships/image" Target="../media/image179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7.png"/><Relationship Id="rId1" Type="http://schemas.openxmlformats.org/officeDocument/2006/relationships/image" Target="../media/image6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image" Target="../media/image10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4.png"/><Relationship Id="rId1" Type="http://schemas.openxmlformats.org/officeDocument/2006/relationships/image" Target="../media/image11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8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3.png"/><Relationship Id="rId1" Type="http://schemas.openxmlformats.org/officeDocument/2006/relationships/image" Target="../media/image12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5.png"/><Relationship Id="rId1" Type="http://schemas.openxmlformats.org/officeDocument/2006/relationships/image" Target="../media/image12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7.png"/><Relationship Id="rId1" Type="http://schemas.openxmlformats.org/officeDocument/2006/relationships/image" Target="../media/image12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9.png"/><Relationship Id="rId1" Type="http://schemas.openxmlformats.org/officeDocument/2006/relationships/image" Target="../media/image12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1.png"/><Relationship Id="rId1" Type="http://schemas.openxmlformats.org/officeDocument/2006/relationships/image" Target="../media/image13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3.png"/><Relationship Id="rId1" Type="http://schemas.openxmlformats.org/officeDocument/2006/relationships/image" Target="../media/image13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5.png"/><Relationship Id="rId1" Type="http://schemas.openxmlformats.org/officeDocument/2006/relationships/image" Target="../media/image13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7.png"/><Relationship Id="rId1" Type="http://schemas.openxmlformats.org/officeDocument/2006/relationships/image" Target="../media/image13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9.png"/><Relationship Id="rId1" Type="http://schemas.openxmlformats.org/officeDocument/2006/relationships/image" Target="../media/image13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1.png"/><Relationship Id="rId1" Type="http://schemas.openxmlformats.org/officeDocument/2006/relationships/image" Target="../media/image140.pn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image" Target="../media/image14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6.png"/><Relationship Id="rId1" Type="http://schemas.openxmlformats.org/officeDocument/2006/relationships/image" Target="../media/image145.pn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0.png"/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image" Target="../media/image147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3.png"/><Relationship Id="rId1" Type="http://schemas.openxmlformats.org/officeDocument/2006/relationships/image" Target="../media/image152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4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7.png"/><Relationship Id="rId1" Type="http://schemas.openxmlformats.org/officeDocument/2006/relationships/image" Target="../media/image15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9.png"/><Relationship Id="rId1" Type="http://schemas.openxmlformats.org/officeDocument/2006/relationships/image" Target="../media/image15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1.png"/><Relationship Id="rId1" Type="http://schemas.openxmlformats.org/officeDocument/2006/relationships/image" Target="../media/image16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3.png"/><Relationship Id="rId1" Type="http://schemas.openxmlformats.org/officeDocument/2006/relationships/image" Target="../media/image16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5.png"/><Relationship Id="rId1" Type="http://schemas.openxmlformats.org/officeDocument/2006/relationships/image" Target="../media/image16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7.png"/><Relationship Id="rId1" Type="http://schemas.openxmlformats.org/officeDocument/2006/relationships/image" Target="../media/image16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9.png"/><Relationship Id="rId1" Type="http://schemas.openxmlformats.org/officeDocument/2006/relationships/image" Target="../media/image168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0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1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2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3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219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また、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こういう職員さんもいます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rcRect l="-222" t="250" r="222" b="14485"/>
          <a:stretch>
            <a:fillRect/>
          </a:stretch>
        </p:blipFill>
        <p:spPr>
          <a:xfrm>
            <a:off x="422910" y="102870"/>
            <a:ext cx="8299450" cy="6287135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247015" y="2270760"/>
            <a:ext cx="8650605" cy="206946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もうすこし利用者に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わかりやすくしようと思えば、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オープンデータに関するページや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利用規約が必要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79375" y="6362700"/>
            <a:ext cx="8973820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引用：北海道森町のホームページ（http://www.town.hokkaido-mori.lg.jp/docs/2014101000041/）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506095" y="343853"/>
            <a:ext cx="8357235" cy="7353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オープンデータは誰でもできる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700" y="1413510"/>
            <a:ext cx="8357235" cy="337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オープンデータは個人でも民間でも出来る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岡山県内のバスデータは、全国でも先進的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オープンデータは誰でも出来るよ！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165" y="2232660"/>
            <a:ext cx="8789035" cy="215963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6600" b="1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</a:t>
            </a:r>
            <a:endParaRPr lang="ja-JP" altLang="en-US" sz="6600" b="1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6600" b="1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手段です</a:t>
            </a:r>
            <a:endParaRPr lang="ja-JP" altLang="en-US" sz="6600" b="1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419465" y="659765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270125"/>
            <a:ext cx="8789035" cy="13449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目的は、住民生活の向上や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行政の信頼性の向上などです。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165" y="1755140"/>
            <a:ext cx="8789035" cy="2564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データを自由に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使えるようにするだけで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それができるなら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いいんじゃないでしょうか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フローチャート：処理 5"/>
          <p:cNvSpPr/>
          <p:nvPr/>
        </p:nvSpPr>
        <p:spPr>
          <a:xfrm>
            <a:off x="-63500" y="4363720"/>
            <a:ext cx="9208770" cy="213550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2" name="テキストボックス 1"/>
          <p:cNvSpPr txBox="1"/>
          <p:nvPr/>
        </p:nvSpPr>
        <p:spPr>
          <a:xfrm>
            <a:off x="4005580" y="561340"/>
            <a:ext cx="5140325" cy="286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まずは始めてみよう！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やってみると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何かが始まる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それが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オープンデータです！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" y="1338580"/>
            <a:ext cx="3759200" cy="4525010"/>
          </a:xfrm>
          <a:prstGeom prst="rect">
            <a:avLst/>
          </a:prstGeom>
        </p:spPr>
      </p:pic>
      <p:sp>
        <p:nvSpPr>
          <p:cNvPr id="9" name="稲妻 8"/>
          <p:cNvSpPr/>
          <p:nvPr/>
        </p:nvSpPr>
        <p:spPr>
          <a:xfrm rot="6720000">
            <a:off x="3725545" y="2104390"/>
            <a:ext cx="1154430" cy="725170"/>
          </a:xfrm>
          <a:prstGeom prst="lightningBol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5" name="テキストボックス 4"/>
          <p:cNvSpPr txBox="1"/>
          <p:nvPr/>
        </p:nvSpPr>
        <p:spPr>
          <a:xfrm>
            <a:off x="-52070" y="586359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393700" y="1647825"/>
            <a:ext cx="835723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ありがとうございました</a:t>
            </a:r>
            <a:endParaRPr lang="ja-JP" altLang="en-US" sz="44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130810" y="3854450"/>
            <a:ext cx="8882380" cy="2299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このスライドの画像は以下のサイトのフリー素材を利用しています。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いらすとや（https://www.irasutoya.com/）：イラストです。見ればわかりますね。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フリー素材ぱくたそ（www.pakutaso.com）：日本人の方の写真などです。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Pixabay</a:t>
            </a:r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（https://pixabay.com/）：おもに外国人の方の写真です。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これらの画像、</a:t>
            </a:r>
            <a:r>
              <a:rPr lang="en-US" altLang="ja-JP" sz="1600">
                <a:latin typeface="游ゴシック" panose="020B0400000000000000" charset="-128"/>
                <a:ea typeface="游ゴシック" panose="020B0400000000000000" charset="-128"/>
              </a:rPr>
              <a:t>Web</a:t>
            </a:r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ページの引用はそれだけを抜き出して利用しないでください。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600">
                <a:latin typeface="游ゴシック" panose="020B0400000000000000" charset="-128"/>
                <a:ea typeface="游ゴシック" panose="020B0400000000000000" charset="-128"/>
              </a:rPr>
              <a:t>CC-BY</a:t>
            </a:r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はスライドとして、自由な利用を許諾してます。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画像ライセンスには配慮していますが、なにかまずければ言ってください。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qgisshitumonアットgmail.com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四角形 2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716915" y="1913890"/>
            <a:ext cx="7686040" cy="28860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6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オープンデータは</a:t>
            </a:r>
            <a:endParaRPr lang="ja-JP" altLang="en-US" sz="6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60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予算ゼロ</a:t>
            </a:r>
            <a:r>
              <a:rPr lang="ja-JP" altLang="en-US" sz="6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で行うことができます</a:t>
            </a:r>
            <a:endParaRPr lang="ja-JP" altLang="en-US" sz="6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402320" y="6595745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64540" y="198120"/>
            <a:ext cx="7833360" cy="9690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北海道旭川市、室蘭市は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8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予算ゼロ</a:t>
            </a: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でオープンデータを実行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7770" y="1069975"/>
            <a:ext cx="7077710" cy="5343525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219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また、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こういう職員さんもいます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7415" y="112395"/>
            <a:ext cx="4432935" cy="66370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292860" y="156210"/>
            <a:ext cx="5133340" cy="495363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2302510" y="921385"/>
            <a:ext cx="1913890" cy="42665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オープンデータ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やったって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手間ばかりかかって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いいこと無い！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80010"/>
            <a:ext cx="4536440" cy="634873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810" y="61118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5039995" y="316865"/>
            <a:ext cx="2773680" cy="5480050"/>
          </a:xfrm>
          <a:prstGeom prst="wedgeRoundRectCallout">
            <a:avLst>
              <a:gd name="adj1" fmla="val -92055"/>
              <a:gd name="adj2" fmla="val -19779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オープンデータに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多少手間はかかります。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しかし行政事務の削減も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できるかも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1431290" y="292735"/>
            <a:ext cx="6384290" cy="8001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オープンデータの効果</a:t>
            </a:r>
            <a:endParaRPr lang="ja-JP" altLang="en-US" sz="44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558800" y="1824355"/>
            <a:ext cx="8129270" cy="3392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国民参加・官民協働の推進を通じた諸課題の解決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経済活性化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行政の高度化・効率化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透明性・信頼の向上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615315" y="993140"/>
            <a:ext cx="8422005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600" b="1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600" b="1">
                <a:latin typeface="游ゴシック" panose="020B0400000000000000" charset="-128"/>
                <a:ea typeface="游ゴシック" panose="020B0400000000000000" charset="-128"/>
              </a:rPr>
              <a:t>内閣官房情報通信技術(IT)総合戦略室「オープンデータ参考資料集」より</a:t>
            </a:r>
            <a:endParaRPr lang="ja-JP" altLang="en-US" sz="1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1431290" y="292735"/>
            <a:ext cx="6384290" cy="8001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オープンデータの効果</a:t>
            </a:r>
            <a:endParaRPr lang="ja-JP" altLang="en-US" sz="44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558800" y="1824355"/>
            <a:ext cx="8129270" cy="3392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solidFill>
                  <a:schemeClr val="bg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国民参加・官民協働の推進を通じた諸課題の解決</a:t>
            </a:r>
            <a:endParaRPr lang="ja-JP" altLang="en-US" sz="2800" b="1">
              <a:solidFill>
                <a:schemeClr val="bg1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solidFill>
                  <a:schemeClr val="bg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経済活性化</a:t>
            </a:r>
            <a:endParaRPr lang="ja-JP" altLang="en-US" sz="2800" b="1">
              <a:solidFill>
                <a:schemeClr val="bg1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行政の高度化・効率化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solidFill>
                  <a:schemeClr val="bg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透明性・信頼の向上</a:t>
            </a:r>
            <a:endParaRPr lang="ja-JP" altLang="en-US" sz="2800" b="1">
              <a:solidFill>
                <a:schemeClr val="bg1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615315" y="993140"/>
            <a:ext cx="8422005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600" b="1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600" b="1">
                <a:latin typeface="游ゴシック" panose="020B0400000000000000" charset="-128"/>
                <a:ea typeface="游ゴシック" panose="020B0400000000000000" charset="-128"/>
              </a:rPr>
              <a:t>内閣官房情報通信技術(IT)総合戦略室「オープンデータ参考資料集」より</a:t>
            </a:r>
            <a:endParaRPr lang="ja-JP" altLang="en-US" sz="1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" y="92710"/>
            <a:ext cx="9144000" cy="6375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1431290" y="283210"/>
            <a:ext cx="6384290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endParaRPr lang="ja-JP" altLang="en-US" sz="44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558800" y="1824355"/>
            <a:ext cx="8129270" cy="139573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開示請求の多いデータは、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予めオープンデータにしておくことで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職員の事務を軽減できます。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9525" y="615124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" y="845820"/>
            <a:ext cx="9139555" cy="4770755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1431290" y="283210"/>
            <a:ext cx="6384290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endParaRPr lang="ja-JP" altLang="en-US" sz="44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558800" y="3528060"/>
            <a:ext cx="8129270" cy="182245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総務省からは、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反復継続的に開示請求があった資料は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インターネットで公開するべきという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申し合わせが出ています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905" y="5616575"/>
            <a:ext cx="914019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http://www.soumu.go.jp/menu_news/s-news/01gyokan06_02000026.html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717415" y="112395"/>
            <a:ext cx="4432935" cy="66370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292860" y="156210"/>
            <a:ext cx="5133340" cy="495363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2302510" y="1146175"/>
            <a:ext cx="1913890" cy="45396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オープンデータ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するのに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お金かかるだろ！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予算ないよ！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8399780" y="6607175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1092835"/>
            <a:ext cx="7380605" cy="518858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923925" y="6280785"/>
            <a:ext cx="57346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http://www.pref.hokkaido.lg.jp/sr/srk/OPD.htm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3925" y="1092835"/>
            <a:ext cx="7380605" cy="518858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923925" y="6280785"/>
            <a:ext cx="57346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http://www.pref.hokkaido.lg.jp/sr/srk/OPD.htm</a:t>
            </a:r>
            <a:endParaRPr lang="ja-JP" altLang="en-US" sz="1400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643255" y="302323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北海道では、森林情報をオープンデータで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公開しています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1092835"/>
            <a:ext cx="7801610" cy="5201285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643255" y="302323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毎年、市町村に</a:t>
            </a: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DVD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等で配布していたが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その手間がなくなった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775970" y="624522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図形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4290" y="2501900"/>
            <a:ext cx="9187815" cy="3778885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577215" y="147764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宮崎県の</a:t>
            </a: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WebGIS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「ひなた</a:t>
            </a: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」に掲載。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樹種別、林齢別の色分けで表示できる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3" name="角丸四角形吹き出し 2"/>
          <p:cNvSpPr/>
          <p:nvPr/>
        </p:nvSpPr>
        <p:spPr>
          <a:xfrm>
            <a:off x="338455" y="4461510"/>
            <a:ext cx="1442720" cy="1058545"/>
          </a:xfrm>
          <a:prstGeom prst="wedgeRoundRectCallout">
            <a:avLst>
              <a:gd name="adj1" fmla="val 81778"/>
              <a:gd name="adj2" fmla="val -19886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樹種で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色分け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図形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3655" y="2495550"/>
            <a:ext cx="9186545" cy="3787775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577215" y="147764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宮崎県の</a:t>
            </a: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WebGIS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「ひなた</a:t>
            </a: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」に掲載。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樹種別、林齢別の色分けで表示できる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338455" y="4461510"/>
            <a:ext cx="1442720" cy="1058545"/>
          </a:xfrm>
          <a:prstGeom prst="wedgeRoundRectCallout">
            <a:avLst>
              <a:gd name="adj1" fmla="val 81778"/>
              <a:gd name="adj2" fmla="val -19886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林齢で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色分け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577850" y="141160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これを無料で実現！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北海道が作ろうとしたら数百万かかるでしょ！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  <p:pic>
        <p:nvPicPr>
          <p:cNvPr id="6" name="図形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290" y="2501900"/>
            <a:ext cx="9187815" cy="377888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577850" y="141160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津波浸水想定データもオープンデータなので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「ひなた</a:t>
            </a: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」に搭載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5" y="2411095"/>
            <a:ext cx="8695055" cy="393255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219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また、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こういう職員さんもいます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5985" y="67945"/>
            <a:ext cx="4432935" cy="66370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292860" y="156210"/>
            <a:ext cx="5133340" cy="516826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1875790" y="921385"/>
            <a:ext cx="2340610" cy="44024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オープンデータ用の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ファイルを作るのが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めんどくさい！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それなら出さない！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80010"/>
            <a:ext cx="4536440" cy="634873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810" y="61118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5039995" y="316865"/>
            <a:ext cx="2773680" cy="5480050"/>
          </a:xfrm>
          <a:prstGeom prst="wedgeRoundRectCallout">
            <a:avLst>
              <a:gd name="adj1" fmla="val -92055"/>
              <a:gd name="adj2" fmla="val -19779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機械判読可能なデータが有れば便利ですが、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まずデータを出すことが重要です！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80010"/>
            <a:ext cx="4536440" cy="6348730"/>
          </a:xfrm>
          <a:prstGeom prst="rect">
            <a:avLst/>
          </a:prstGeom>
        </p:spPr>
      </p:pic>
      <p:sp>
        <p:nvSpPr>
          <p:cNvPr id="4" name="角丸四角形吹き出し 3"/>
          <p:cNvSpPr/>
          <p:nvPr/>
        </p:nvSpPr>
        <p:spPr>
          <a:xfrm>
            <a:off x="5039995" y="279400"/>
            <a:ext cx="2773680" cy="4272280"/>
          </a:xfrm>
          <a:prstGeom prst="wedgeRoundRectCallout">
            <a:avLst>
              <a:gd name="adj1" fmla="val -79212"/>
              <a:gd name="adj2" fmla="val 23305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オープンデータを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始めるのに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新たな予算は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必要ありません！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810" y="61118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43" name="Google Shape;743;p84"/>
          <p:cNvSpPr txBox="1"/>
          <p:nvPr/>
        </p:nvSpPr>
        <p:spPr>
          <a:xfrm>
            <a:off x="466090" y="348615"/>
            <a:ext cx="8211185" cy="8756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4000">
                <a:solidFill>
                  <a:schemeClr val="accent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オープンデータの定義</a:t>
            </a:r>
            <a:endParaRPr lang="ja-JP" altLang="en-US" sz="4000">
              <a:solidFill>
                <a:schemeClr val="accent1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065" y="1646555"/>
            <a:ext cx="8496300" cy="2987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誰でも自由に二次利用できるライセンスで</a:t>
            </a:r>
            <a:b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</a:b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公開されたデータ</a:t>
            </a:r>
            <a:endParaRPr lang="ja-JP" altLang="en-US" sz="2800">
              <a:solidFill>
                <a:schemeClr val="bg1">
                  <a:lumMod val="65000"/>
                </a:schemeClr>
              </a:solidFill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インターネットを通じて誰でも入手する</a:t>
            </a:r>
            <a:b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</a:b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ことができるデータ</a:t>
            </a:r>
            <a:endParaRPr lang="ja-JP" altLang="en-US" sz="2800">
              <a:solidFill>
                <a:schemeClr val="bg1">
                  <a:lumMod val="65000"/>
                </a:schemeClr>
              </a:solidFill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機械判読しやすい形式で公開されたデータ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428355" y="6588125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422275"/>
            <a:ext cx="7833360" cy="1395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オープンデータは利用しやすいように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8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</a:rPr>
              <a:t>機械判読可能</a:t>
            </a: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なデータが望ましいと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されていますが、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2028825"/>
            <a:ext cx="7264400" cy="412178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939800" y="6150610"/>
            <a:ext cx="2540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https://5stardata.info/ja/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9800" y="2028825"/>
            <a:ext cx="7264400" cy="412178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939800" y="6150610"/>
            <a:ext cx="2540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https://5stardata.info/ja/</a:t>
            </a:r>
            <a:endParaRPr lang="ja-JP" altLang="en-US" sz="1400"/>
          </a:p>
        </p:txBody>
      </p:sp>
      <p:sp>
        <p:nvSpPr>
          <p:cNvPr id="5" name="テキストボックス 4"/>
          <p:cNvSpPr txBox="1"/>
          <p:nvPr/>
        </p:nvSpPr>
        <p:spPr>
          <a:xfrm>
            <a:off x="718185" y="422275"/>
            <a:ext cx="7833360" cy="1517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いきなり上を目指したら進まないので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まずは</a:t>
            </a:r>
            <a:r>
              <a:rPr lang="en-US" altLang="ja-JP" sz="36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</a:rPr>
              <a:t>PDF</a:t>
            </a:r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、</a:t>
            </a:r>
            <a:r>
              <a:rPr lang="en-US" altLang="ja-JP" sz="3600" b="1">
                <a:solidFill>
                  <a:schemeClr val="accent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Excel</a:t>
            </a:r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、</a:t>
            </a:r>
            <a:r>
              <a:rPr lang="en-US" altLang="ja-JP" sz="3600" b="1">
                <a:solidFill>
                  <a:schemeClr val="accent2"/>
                </a:solidFill>
                <a:latin typeface="游ゴシック" panose="020B0400000000000000" charset="-128"/>
                <a:ea typeface="游ゴシック" panose="020B0400000000000000" charset="-128"/>
              </a:rPr>
              <a:t>CSV</a:t>
            </a: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を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公開することを目指しましょう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乗算記号 3"/>
          <p:cNvSpPr/>
          <p:nvPr/>
        </p:nvSpPr>
        <p:spPr>
          <a:xfrm>
            <a:off x="4912360" y="1459230"/>
            <a:ext cx="3504565" cy="3504565"/>
          </a:xfrm>
          <a:prstGeom prst="mathMultiply">
            <a:avLst>
              <a:gd name="adj1" fmla="val 719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4737735" y="2025015"/>
            <a:ext cx="4291330" cy="2807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ja-JP" sz="40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</a:rPr>
              <a:t>PDF</a:t>
            </a:r>
            <a:r>
              <a:rPr lang="ja-JP" altLang="en-US" sz="32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の元は</a:t>
            </a:r>
            <a:endParaRPr lang="ja-JP" altLang="en-US" sz="32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en-US" altLang="ja-JP" sz="4000" b="1">
                <a:solidFill>
                  <a:srgbClr val="00B050"/>
                </a:solidFill>
                <a:latin typeface="游ゴシック" panose="020B0400000000000000" charset="-128"/>
                <a:ea typeface="游ゴシック" panose="020B0400000000000000" charset="-128"/>
              </a:rPr>
              <a:t>Excel</a:t>
            </a:r>
            <a:r>
              <a:rPr lang="ja-JP" altLang="en-US" sz="32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でしょうから、</a:t>
            </a:r>
            <a:endParaRPr lang="ja-JP" altLang="en-US" sz="32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元のファイルを</a:t>
            </a:r>
            <a:endParaRPr lang="ja-JP" altLang="en-US" sz="32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公開すれば良い</a:t>
            </a:r>
            <a:endParaRPr lang="ja-JP" altLang="en-US" sz="32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だけです</a:t>
            </a:r>
            <a:endParaRPr lang="ja-JP" altLang="en-US" sz="32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" y="127000"/>
            <a:ext cx="4246245" cy="6141085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251460" y="6280785"/>
            <a:ext cx="735520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http://www.pref.hokkaido.lg.jp/sm/sum/unyou/h301205miriyouti.pdf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90170"/>
            <a:ext cx="9150350" cy="61087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46685" y="523875"/>
            <a:ext cx="5172710" cy="20694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そもそも住民の方は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行政がどういうデータを持っているか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わかりません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175" y="619887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6010" y="93980"/>
            <a:ext cx="6647815" cy="5941695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テキストボックス 4"/>
          <p:cNvSpPr txBox="1"/>
          <p:nvPr/>
        </p:nvSpPr>
        <p:spPr>
          <a:xfrm>
            <a:off x="458470" y="2721610"/>
            <a:ext cx="8226425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PDF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でもオープンデータに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なっていないよりはマシです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1096010" y="6080125"/>
            <a:ext cx="588137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http://www.pref.hokkaido.lg.jp/sm/jnj/jinjigyousei/h29jinjigyousei.pdf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595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4800" b="1">
                <a:latin typeface="游ゴシック" panose="020B0400000000000000" charset="-128"/>
                <a:ea typeface="游ゴシック" panose="020B0400000000000000" charset="-128"/>
              </a:rPr>
              <a:t>まずは情報を</a:t>
            </a:r>
            <a:r>
              <a:rPr lang="ja-JP" altLang="en-US" sz="48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</a:t>
            </a:r>
            <a:r>
              <a:rPr lang="ja-JP" altLang="en-US" sz="4800" b="1">
                <a:latin typeface="游ゴシック" panose="020B0400000000000000" charset="-128"/>
                <a:ea typeface="游ゴシック" panose="020B0400000000000000" charset="-128"/>
              </a:rPr>
              <a:t>に</a:t>
            </a:r>
            <a:endParaRPr lang="ja-JP" altLang="en-US" sz="4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800" b="1">
                <a:latin typeface="游ゴシック" panose="020B0400000000000000" charset="-128"/>
                <a:ea typeface="游ゴシック" panose="020B0400000000000000" charset="-128"/>
              </a:rPr>
              <a:t>することが重要</a:t>
            </a:r>
            <a:endParaRPr lang="ja-JP" altLang="en-US" sz="4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880" y="1600835"/>
            <a:ext cx="2478405" cy="299656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078480" y="2041525"/>
            <a:ext cx="5781675" cy="22523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でも将来的にデータは、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en-US" altLang="ja-JP" sz="4400" b="1">
                <a:solidFill>
                  <a:schemeClr val="accent2"/>
                </a:solidFill>
                <a:latin typeface="游ゴシック" panose="020B0400000000000000" charset="-128"/>
                <a:ea typeface="游ゴシック" panose="020B0400000000000000" charset="-128"/>
              </a:rPr>
              <a:t>CSV</a:t>
            </a: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くらいで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公開できるように努力は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しましょう！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 descr="books-1013663_1280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105" y="249555"/>
            <a:ext cx="5581015" cy="558101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415665" y="327025"/>
            <a:ext cx="5594350" cy="512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40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</a:rPr>
              <a:t>庁内データの棚卸し</a:t>
            </a: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が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できればいいですね。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どのようなデータが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どの部署にあるかを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知ることで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同じようなデータを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複数の部署で作るような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ムダもなくなるかも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しれません。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59055"/>
            <a:ext cx="9147175" cy="608965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746125" y="4074160"/>
            <a:ext cx="7833360" cy="195453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 anchor="t">
            <a:spAutoFit/>
          </a:bodyPr>
          <a:p>
            <a:pPr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</a:rPr>
              <a:t>もし、利用者のために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</a:rPr>
              <a:t>利便性の高いデータを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</a:rPr>
              <a:t>作りたいと思ったら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175" y="619887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" y="86360"/>
            <a:ext cx="9145270" cy="624967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946785" y="1704340"/>
            <a:ext cx="7329170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行政には、もうすでに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図書館（ホームページ）が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ありますよね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40" y="97155"/>
            <a:ext cx="9067165" cy="60071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745490" y="4032250"/>
            <a:ext cx="7833360" cy="216789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 anchor="t">
            <a:spAutoFit/>
          </a:bodyPr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ほかの市町村で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利用されているデータを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54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マネ</a:t>
            </a:r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して作りましょう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175" y="619887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0" y="102870"/>
            <a:ext cx="9128760" cy="620395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698500" y="1549400"/>
            <a:ext cx="4283075" cy="13449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パクリが大事！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175" y="626110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テキストボックス 5"/>
          <p:cNvSpPr txBox="1"/>
          <p:nvPr/>
        </p:nvSpPr>
        <p:spPr>
          <a:xfrm>
            <a:off x="340360" y="6247130"/>
            <a:ext cx="353314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https://cio.go.jp/opendata100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" y="118110"/>
            <a:ext cx="8416290" cy="620458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テキストボックス 5"/>
          <p:cNvSpPr txBox="1"/>
          <p:nvPr/>
        </p:nvSpPr>
        <p:spPr>
          <a:xfrm>
            <a:off x="340360" y="6247130"/>
            <a:ext cx="353314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https://cio.go.jp/opendata100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" y="118110"/>
            <a:ext cx="8416290" cy="620458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459105" y="2524760"/>
            <a:ext cx="8226425" cy="194437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オープンデータを使っている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アプリを紹介している国のサイト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ここで使われているデータを作れば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使われます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0" y="102870"/>
            <a:ext cx="9128760" cy="620395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175" y="626110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698500" y="668655"/>
            <a:ext cx="4283075" cy="25641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手間を掛けて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作るなら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使われるデータを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作ろう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557530" y="1432560"/>
            <a:ext cx="8254365" cy="2811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4400" b="1">
                <a:latin typeface="游ゴシック" panose="020B0400000000000000" charset="-128"/>
                <a:ea typeface="游ゴシック" panose="020B0400000000000000" charset="-128"/>
              </a:rPr>
              <a:t>どうせ出すなら、</a:t>
            </a:r>
            <a:endParaRPr lang="ja-JP" altLang="en-US" sz="4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400" b="1">
                <a:latin typeface="游ゴシック" panose="020B0400000000000000" charset="-128"/>
                <a:ea typeface="游ゴシック" panose="020B0400000000000000" charset="-128"/>
              </a:rPr>
              <a:t>価値のあるデータを出そう！</a:t>
            </a:r>
            <a:endParaRPr lang="ja-JP" altLang="en-US" sz="4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400" b="1">
                <a:latin typeface="游ゴシック" panose="020B0400000000000000" charset="-128"/>
                <a:ea typeface="游ゴシック" panose="020B0400000000000000" charset="-128"/>
              </a:rPr>
              <a:t>役所だけでなく</a:t>
            </a:r>
            <a:endParaRPr lang="ja-JP" altLang="en-US" sz="4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400" b="1">
                <a:latin typeface="游ゴシック" panose="020B0400000000000000" charset="-128"/>
                <a:ea typeface="游ゴシック" panose="020B0400000000000000" charset="-128"/>
              </a:rPr>
              <a:t>みんなでデータを作るといいよ</a:t>
            </a:r>
            <a:endParaRPr lang="ja-JP" altLang="en-US" sz="4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219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また、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こういう職員さんもいます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5985" y="67945"/>
            <a:ext cx="4432935" cy="66370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106170" y="94615"/>
            <a:ext cx="5479415" cy="520636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2443480" y="930275"/>
            <a:ext cx="1913890" cy="44437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小さい自治体は、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オープンデータ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やったって、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効果なんか小さいよ！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8402320" y="6604635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80010"/>
            <a:ext cx="4536440" cy="634873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810" y="61118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5039995" y="316865"/>
            <a:ext cx="2773680" cy="5611495"/>
          </a:xfrm>
          <a:prstGeom prst="wedgeRoundRectCallout">
            <a:avLst>
              <a:gd name="adj1" fmla="val -92055"/>
              <a:gd name="adj2" fmla="val -19779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そりゃそうです。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でも小さい自治体だからこそ、できることも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たくさんあります。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3660"/>
            <a:ext cx="9152890" cy="626745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507365" y="2844800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災害時にこそ威力を発揮する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" y="86360"/>
            <a:ext cx="9145270" cy="624967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sp>
        <p:nvSpPr>
          <p:cNvPr id="4" name="テキストボックス 3"/>
          <p:cNvSpPr txBox="1"/>
          <p:nvPr/>
        </p:nvSpPr>
        <p:spPr>
          <a:xfrm>
            <a:off x="946785" y="1704340"/>
            <a:ext cx="7329170" cy="17037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図書館（ホームページ）の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情報を</a:t>
            </a:r>
            <a:r>
              <a:rPr lang="ja-JP" altLang="en-US" sz="4000" b="1">
                <a:solidFill>
                  <a:schemeClr val="accent2">
                    <a:lumMod val="60000"/>
                    <a:lumOff val="4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オープン（開放）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に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するだけです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507365" y="2620645"/>
            <a:ext cx="8129270" cy="9690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東日本大震災から普及が拡大した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" y="87630"/>
            <a:ext cx="9138920" cy="609282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614680" y="51244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道路通行可能データや電力のデータなどの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ビッグデータがオープンに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132080"/>
            <a:ext cx="9149715" cy="599313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533400" y="1562100"/>
            <a:ext cx="8129270" cy="182245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一方で、避難所をマッピングしようとした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ボランティアチームは、避難所データが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オープンデータでないため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すべて手作業でマッピングを行った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295910" y="177800"/>
            <a:ext cx="8551545" cy="96901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西日本豪雨災害時にボランティアの方が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マッピングした給水所の位置情報（ひなた</a:t>
            </a:r>
            <a:r>
              <a:rPr lang="en-US" altLang="ja-JP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）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" y="1222375"/>
            <a:ext cx="9147175" cy="51212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図形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" y="1222375"/>
            <a:ext cx="9147175" cy="512127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95910" y="177800"/>
            <a:ext cx="8551545" cy="96901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西日本豪雨災害時にボランティアの方が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マッピングした給水所の位置情報（ひなた</a:t>
            </a:r>
            <a:r>
              <a:rPr lang="en-US" altLang="ja-JP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）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718185" y="305117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施設の場所を自分たちで調べて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マッピングした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図形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" y="1222375"/>
            <a:ext cx="9147175" cy="512127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95910" y="177800"/>
            <a:ext cx="8551545" cy="96901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西日本豪雨災害時にボランティアの方が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マッピングした給水所の位置情報（ひなた</a:t>
            </a:r>
            <a:r>
              <a:rPr lang="en-US" altLang="ja-JP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）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718185" y="305117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事前に施設位置がオープンデータに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なっていれば簡単にマッピングができた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2860" y="1146810"/>
            <a:ext cx="9177020" cy="54737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95910" y="177800"/>
            <a:ext cx="8551545" cy="96901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北海道胆振東部地震でボランティアの方が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マッピングした給水所の位置情報（ひなた</a:t>
            </a:r>
            <a:r>
              <a:rPr lang="en-US" altLang="ja-JP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）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" y="1100455"/>
            <a:ext cx="9130030" cy="533019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61925" y="152400"/>
            <a:ext cx="8789035" cy="182245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小さい自治体だからこそ、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災害時は細かい対応できない。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事前に情報を出しておくことで、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被災していない地域の方が助けてくれるかも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7" name="四角形 6"/>
          <p:cNvSpPr/>
          <p:nvPr/>
        </p:nvSpPr>
        <p:spPr>
          <a:xfrm rot="20700000">
            <a:off x="2916555" y="4961890"/>
            <a:ext cx="2182495" cy="29083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9" name="四角形 8"/>
          <p:cNvSpPr/>
          <p:nvPr/>
        </p:nvSpPr>
        <p:spPr>
          <a:xfrm rot="15660000">
            <a:off x="4456430" y="3100705"/>
            <a:ext cx="1866265" cy="29083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4" name="図形 3" descr="handshake-651818_12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720000">
            <a:off x="5013325" y="4220845"/>
            <a:ext cx="1008380" cy="86995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図形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1623695"/>
            <a:ext cx="9085580" cy="466979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161925" y="152400"/>
            <a:ext cx="8789035" cy="139573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小さい自治体だからこそ、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周りの市町村と協力して、同じデータを出すことで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価値のあるデータを出すことができる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4" name="楕円 3"/>
          <p:cNvSpPr/>
          <p:nvPr/>
        </p:nvSpPr>
        <p:spPr>
          <a:xfrm>
            <a:off x="3900805" y="3625850"/>
            <a:ext cx="834390" cy="83439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6" name="楕円 5"/>
          <p:cNvSpPr/>
          <p:nvPr/>
        </p:nvSpPr>
        <p:spPr>
          <a:xfrm>
            <a:off x="3582670" y="3308350"/>
            <a:ext cx="1470660" cy="147066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楕円 6"/>
          <p:cNvSpPr/>
          <p:nvPr/>
        </p:nvSpPr>
        <p:spPr>
          <a:xfrm>
            <a:off x="3297555" y="3021965"/>
            <a:ext cx="2042160" cy="204216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9" name="楕円 8"/>
          <p:cNvSpPr/>
          <p:nvPr/>
        </p:nvSpPr>
        <p:spPr>
          <a:xfrm>
            <a:off x="3034665" y="2759710"/>
            <a:ext cx="2566670" cy="256667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10" name="楕円 9"/>
          <p:cNvSpPr/>
          <p:nvPr/>
        </p:nvSpPr>
        <p:spPr>
          <a:xfrm>
            <a:off x="2647315" y="2371090"/>
            <a:ext cx="3343910" cy="334391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11" name="楕円 10"/>
          <p:cNvSpPr/>
          <p:nvPr/>
        </p:nvSpPr>
        <p:spPr>
          <a:xfrm>
            <a:off x="2291080" y="2014855"/>
            <a:ext cx="4055745" cy="405574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図形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270125"/>
            <a:ext cx="8789035" cy="1954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また、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自分たちでデータの価値を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見い出すのも良いでしょう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91440"/>
            <a:ext cx="9149715" cy="609981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568325" y="1668780"/>
            <a:ext cx="4126230" cy="14706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情報をオープンにする方法</a:t>
            </a:r>
            <a:endParaRPr lang="ja-JP" altLang="en-US" sz="4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810" y="612140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65430"/>
            <a:ext cx="8789035" cy="139573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北海道森町では、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自治体職員、住民自らデータの利用を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行っています。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6675" y="1736090"/>
            <a:ext cx="6471285" cy="4662805"/>
          </a:xfrm>
          <a:prstGeom prst="rect">
            <a:avLst/>
          </a:prstGeom>
          <a:solidFill>
            <a:schemeClr val="lt1"/>
          </a:solidFill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65430"/>
            <a:ext cx="8789035" cy="54229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森町のクリエーター集団「ハウモリ」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58420" y="6208395"/>
            <a:ext cx="47224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https://howmori.org/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35" y="892175"/>
            <a:ext cx="9171305" cy="539178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65430"/>
            <a:ext cx="8789035" cy="54229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森町のクリエーター集団「ハウモリ」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177800" y="807720"/>
            <a:ext cx="8789035" cy="47752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4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メンバーは、役場職員、町の住人、町外の技術者など</a:t>
            </a:r>
            <a:endParaRPr lang="ja-JP" altLang="en-US" sz="24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1079500" y="6167120"/>
            <a:ext cx="2540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https://howmori.org/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905" y="1285240"/>
            <a:ext cx="7108190" cy="49625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65430"/>
            <a:ext cx="8789035" cy="54229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森町のクリエーター集団「ハウモリ」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195" y="857885"/>
            <a:ext cx="3644265" cy="5347335"/>
          </a:xfrm>
          <a:prstGeom prst="rect">
            <a:avLst/>
          </a:prstGeom>
          <a:solidFill>
            <a:schemeClr val="lt1"/>
          </a:solidFill>
        </p:spPr>
      </p:pic>
      <p:sp>
        <p:nvSpPr>
          <p:cNvPr id="5" name="テキストボックス 4"/>
          <p:cNvSpPr txBox="1"/>
          <p:nvPr/>
        </p:nvSpPr>
        <p:spPr>
          <a:xfrm>
            <a:off x="4037965" y="2731135"/>
            <a:ext cx="4985385" cy="139573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オープンデータを使った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様々な作品を作成。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自分たちでデータも作る。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290195" y="6205220"/>
            <a:ext cx="479742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https://howmori.org/category/work/page/2/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1689735"/>
            <a:ext cx="8789035" cy="2439035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小さい自治体だからこそ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データを出して、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待っているだけでなく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4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挑戦</a:t>
            </a: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するのもいいかも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177800" y="2214245"/>
            <a:ext cx="8789035" cy="2141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誰かやってくれないかな～</a:t>
            </a:r>
            <a:endParaRPr lang="ja-JP" altLang="en-US" sz="4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と待つくらいなら</a:t>
            </a:r>
            <a:endParaRPr lang="ja-JP" altLang="en-US" sz="4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その誰かに自分がなれ！</a:t>
            </a:r>
            <a:endParaRPr lang="ja-JP" altLang="en-US" sz="4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" name="Google Shape;148;p24"/>
          <p:cNvSpPr txBox="1"/>
          <p:nvPr/>
        </p:nvSpPr>
        <p:spPr>
          <a:xfrm>
            <a:off x="-3175" y="2500630"/>
            <a:ext cx="8406765" cy="10185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cs typeface="メイリオ" panose="020B0604030504040204" charset="-128"/>
                <a:sym typeface="メイリオ" panose="020B0604030504040204" charset="-128"/>
              </a:rPr>
              <a:t>オープンデータは誰でもできる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cs typeface="メイリオ" panose="020B0604030504040204" charset="-128"/>
              <a:sym typeface="メイリオ" panose="020B0604030504040204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261235"/>
            <a:ext cx="8789035" cy="1768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行政じゃなくても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行うことができます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626360"/>
            <a:ext cx="8789035" cy="960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54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民間でも個人でも</a:t>
            </a:r>
            <a:endParaRPr lang="ja-JP" altLang="en-US" sz="54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393700" y="2659381"/>
            <a:ext cx="8357235" cy="864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個人オープンデータの例</a:t>
            </a:r>
            <a:endParaRPr lang="ja-JP" sz="4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rcRect b="11509"/>
          <a:stretch>
            <a:fillRect/>
          </a:stretch>
        </p:blipFill>
        <p:spPr>
          <a:xfrm>
            <a:off x="-635" y="124460"/>
            <a:ext cx="9133205" cy="612267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4" name="図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3440" y="3711575"/>
            <a:ext cx="1688465" cy="633730"/>
          </a:xfrm>
          <a:prstGeom prst="rect">
            <a:avLst/>
          </a:prstGeom>
        </p:spPr>
      </p:pic>
      <p:sp>
        <p:nvSpPr>
          <p:cNvPr id="5" name="角丸四角形吹き出し 4"/>
          <p:cNvSpPr/>
          <p:nvPr/>
        </p:nvSpPr>
        <p:spPr>
          <a:xfrm>
            <a:off x="6219825" y="1683385"/>
            <a:ext cx="2735580" cy="1350010"/>
          </a:xfrm>
          <a:prstGeom prst="wedgeRoundRectCallout">
            <a:avLst>
              <a:gd name="adj1" fmla="val 20496"/>
              <a:gd name="adj2" fmla="val 10042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2000" b="1">
                <a:latin typeface="游ゴシック" panose="020B0400000000000000" charset="-128"/>
                <a:ea typeface="游ゴシック" panose="020B0400000000000000" charset="-128"/>
              </a:rPr>
              <a:t>ホームページに</a:t>
            </a:r>
            <a:endParaRPr lang="ja-JP" altLang="en-US" sz="20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000" b="1">
                <a:latin typeface="游ゴシック" panose="020B0400000000000000" charset="-128"/>
                <a:ea typeface="游ゴシック" panose="020B0400000000000000" charset="-128"/>
              </a:rPr>
              <a:t>「</a:t>
            </a:r>
            <a:r>
              <a:rPr lang="en-US" altLang="ja-JP" sz="2000" b="1">
                <a:latin typeface="游ゴシック" panose="020B0400000000000000" charset="-128"/>
                <a:ea typeface="游ゴシック" panose="020B0400000000000000" charset="-128"/>
              </a:rPr>
              <a:t>CC-BY</a:t>
            </a:r>
            <a:r>
              <a:rPr lang="ja-JP" altLang="en-US" sz="2000" b="1">
                <a:latin typeface="游ゴシック" panose="020B0400000000000000" charset="-128"/>
                <a:ea typeface="游ゴシック" panose="020B0400000000000000" charset="-128"/>
              </a:rPr>
              <a:t>」マークを</a:t>
            </a:r>
            <a:endParaRPr lang="ja-JP" altLang="en-US" sz="20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000" b="1">
                <a:latin typeface="游ゴシック" panose="020B0400000000000000" charset="-128"/>
                <a:ea typeface="游ゴシック" panose="020B0400000000000000" charset="-128"/>
              </a:rPr>
              <a:t>つける</a:t>
            </a:r>
            <a:endParaRPr lang="ja-JP" altLang="en-US" sz="20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1464945"/>
            <a:ext cx="8789035" cy="2606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54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喜多耕一氏は個人で</a:t>
            </a:r>
            <a:endParaRPr lang="ja-JP" altLang="en-US" sz="54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54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オープンデータを</a:t>
            </a:r>
            <a:endParaRPr lang="ja-JP" altLang="en-US" sz="54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54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作っています</a:t>
            </a:r>
            <a:endParaRPr lang="ja-JP" altLang="en-US" sz="54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133985"/>
            <a:ext cx="9149715" cy="61341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177800" y="2671445"/>
            <a:ext cx="8789035" cy="86423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①日本CS立体図</a:t>
            </a:r>
            <a:endParaRPr lang="ja-JP" altLang="en-US" sz="4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3175" y="6268085"/>
            <a:ext cx="51155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http://kouapp.main.jp/csmap/japan/csjapan.html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" y="52705"/>
            <a:ext cx="9144000" cy="64389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177800" y="2480945"/>
            <a:ext cx="8789035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CS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立体図は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長野県林業総合センターの戸田氏が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開発した地図の立体表現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8890" y="6417945"/>
            <a:ext cx="51155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http://kouapp.main.jp/csmap/japan/csjapan.html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" y="52705"/>
            <a:ext cx="9144000" cy="64389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177800" y="2480945"/>
            <a:ext cx="8789035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国土地理院の</a:t>
            </a: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10m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メッシュ</a:t>
            </a: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DEM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から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CS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立体図を作成し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インターネットで公開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540" y="6361430"/>
            <a:ext cx="51155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http://kouapp.main.jp/csmap/japan/csjapan.html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" y="52705"/>
            <a:ext cx="9144000" cy="64389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540" y="6361430"/>
            <a:ext cx="51155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http://kouapp.main.jp/csmap/japan/csjapan.html</a:t>
            </a:r>
            <a:endParaRPr lang="ja-JP" altLang="en-US" sz="1400"/>
          </a:p>
        </p:txBody>
      </p:sp>
      <p:sp>
        <p:nvSpPr>
          <p:cNvPr id="3" name="テキストボックス 2"/>
          <p:cNvSpPr txBox="1"/>
          <p:nvPr/>
        </p:nvSpPr>
        <p:spPr>
          <a:xfrm>
            <a:off x="589280" y="3125470"/>
            <a:ext cx="7965440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個人が作ったオープンデータ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980" y="92075"/>
            <a:ext cx="3679825" cy="6536055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859530" y="2038350"/>
            <a:ext cx="505841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スマートフォンアプリ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などに利用されています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5" name="角丸四角形吹き出し 4"/>
          <p:cNvSpPr/>
          <p:nvPr/>
        </p:nvSpPr>
        <p:spPr>
          <a:xfrm>
            <a:off x="4243705" y="4420870"/>
            <a:ext cx="2734945" cy="1460500"/>
          </a:xfrm>
          <a:prstGeom prst="wedgeRoundRectCallout">
            <a:avLst>
              <a:gd name="adj1" fmla="val -71098"/>
              <a:gd name="adj2" fmla="val -266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2000">
                <a:latin typeface="游ゴシック" panose="020B0400000000000000" charset="-128"/>
                <a:ea typeface="游ゴシック" panose="020B0400000000000000" charset="-128"/>
              </a:rPr>
              <a:t>位置情報などを</a:t>
            </a:r>
            <a:endParaRPr lang="ja-JP" altLang="en-US" sz="2000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000">
                <a:latin typeface="游ゴシック" panose="020B0400000000000000" charset="-128"/>
                <a:ea typeface="游ゴシック" panose="020B0400000000000000" charset="-128"/>
              </a:rPr>
              <a:t>共有できるアプリ</a:t>
            </a:r>
            <a:endParaRPr lang="ja-JP" altLang="en-US" sz="2000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000">
                <a:latin typeface="游ゴシック" panose="020B0400000000000000" charset="-128"/>
                <a:ea typeface="游ゴシック" panose="020B0400000000000000" charset="-128"/>
              </a:rPr>
              <a:t>「</a:t>
            </a:r>
            <a:r>
              <a:rPr lang="en-US" altLang="ja-JP" sz="2000">
                <a:latin typeface="游ゴシック" panose="020B0400000000000000" charset="-128"/>
                <a:ea typeface="游ゴシック" panose="020B0400000000000000" charset="-128"/>
              </a:rPr>
              <a:t>Pete</a:t>
            </a:r>
            <a:r>
              <a:rPr lang="ja-JP" altLang="en-US" sz="2000">
                <a:latin typeface="游ゴシック" panose="020B0400000000000000" charset="-128"/>
                <a:ea typeface="游ゴシック" panose="020B0400000000000000" charset="-128"/>
              </a:rPr>
              <a:t>（ピート）」</a:t>
            </a:r>
            <a:endParaRPr lang="ja-JP" altLang="en-US" sz="20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" y="405130"/>
            <a:ext cx="9120505" cy="548513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913130" y="2778760"/>
            <a:ext cx="7317740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QGIS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でも利用できます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213485" y="372110"/>
            <a:ext cx="6718300" cy="73533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②北海道胆振東部地震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31750" y="54038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290" y="1263650"/>
            <a:ext cx="9205595" cy="41402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106680"/>
            <a:ext cx="9159875" cy="601345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1316355" y="2838768"/>
            <a:ext cx="6718300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斜面崩壊範囲を</a:t>
            </a: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でトレース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6350" y="6120130"/>
            <a:ext cx="5191760" cy="304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国土地理院　胆振東部地震空中写真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109220"/>
            <a:ext cx="9174480" cy="612521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1316355" y="2595563"/>
            <a:ext cx="671830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トレースした</a:t>
            </a: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データを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オープンデータで公開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6350" y="6234430"/>
            <a:ext cx="5191760" cy="304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背景図は、国土地理院　標準地図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2508885" y="2766060"/>
            <a:ext cx="4126230" cy="10572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6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以上</a:t>
            </a:r>
            <a:endParaRPr lang="ja-JP" altLang="en-US" sz="6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109220"/>
            <a:ext cx="9174480" cy="612521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6350" y="6234430"/>
            <a:ext cx="5191760" cy="304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背景図は、国土地理院　標準地図</a:t>
            </a:r>
            <a:endParaRPr lang="ja-JP" altLang="en-US" sz="1400"/>
          </a:p>
        </p:txBody>
      </p:sp>
      <p:sp>
        <p:nvSpPr>
          <p:cNvPr id="3" name="テキストボックス 2"/>
          <p:cNvSpPr txBox="1"/>
          <p:nvPr/>
        </p:nvSpPr>
        <p:spPr>
          <a:xfrm>
            <a:off x="1316355" y="2407286"/>
            <a:ext cx="6718300" cy="147066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ja-JP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6,000</a:t>
            </a:r>
            <a:r>
              <a:rPr lang="ja-JP" altLang="en-US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以上の斜面崩壊を</a:t>
            </a:r>
            <a:endParaRPr lang="ja-JP" altLang="en-US" sz="4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１週間かけてトレース</a:t>
            </a:r>
            <a:endParaRPr lang="ja-JP" altLang="en-US" sz="4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4290" y="1263650"/>
            <a:ext cx="9205595" cy="41402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93700" y="318770"/>
            <a:ext cx="835723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森林被害の面積算出に利用される</a:t>
            </a:r>
            <a:endParaRPr lang="ja-JP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Google Shape;547;p71"/>
          <p:cNvSpPr txBox="1"/>
          <p:nvPr/>
        </p:nvSpPr>
        <p:spPr>
          <a:xfrm>
            <a:off x="1043940" y="2359025"/>
            <a:ext cx="7294880" cy="773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bg1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rPr>
              <a:t>10</a:t>
            </a:r>
            <a:r>
              <a:rPr lang="ja-JP" altLang="en-US" sz="3600" b="1">
                <a:solidFill>
                  <a:schemeClr val="bg1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rPr>
              <a:t>月</a:t>
            </a:r>
            <a:r>
              <a:rPr lang="en-US" altLang="ja-JP" sz="3600" b="1">
                <a:solidFill>
                  <a:schemeClr val="bg1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rPr>
              <a:t>31</a:t>
            </a:r>
            <a:r>
              <a:rPr lang="ja-JP" altLang="en-US" sz="3600" b="1">
                <a:solidFill>
                  <a:schemeClr val="bg1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rPr>
              <a:t>日</a:t>
            </a:r>
            <a:r>
              <a:rPr lang="en-US" altLang="ja-JP" sz="3600" b="1">
                <a:solidFill>
                  <a:schemeClr val="bg1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rPr>
              <a:t>UHB</a:t>
            </a:r>
            <a:r>
              <a:rPr lang="ja-JP" altLang="en-US" sz="3600" b="1">
                <a:solidFill>
                  <a:schemeClr val="bg1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rPr>
              <a:t>ニュースから</a:t>
            </a:r>
            <a:endParaRPr lang="ja-JP" altLang="en-US" sz="3600" b="1">
              <a:solidFill>
                <a:schemeClr val="bg1"/>
              </a:solidFill>
              <a:latin typeface="メイリオ" panose="020B0604030504040204" charset="-128"/>
              <a:ea typeface="メイリオ" panose="020B0604030504040204" charset="-128"/>
              <a:cs typeface="メイリオ" panose="020B0604030504040204" charset="-128"/>
              <a:sym typeface="メイリオ" panose="020B0604030504040204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5" name="図形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825" y="4680585"/>
            <a:ext cx="5059045" cy="153479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393700" y="181610"/>
            <a:ext cx="8357235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酪農学園大学が紙に印刷して</a:t>
            </a:r>
            <a:endParaRPr lang="ja-JP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厚真町へ提供</a:t>
            </a:r>
            <a:endParaRPr lang="ja-JP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4" name="テキストボックス 3"/>
          <p:cNvSpPr txBox="1"/>
          <p:nvPr/>
        </p:nvSpPr>
        <p:spPr>
          <a:xfrm>
            <a:off x="1048385" y="5949950"/>
            <a:ext cx="7355205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>
                <a:latin typeface="游ゴシック" panose="020B0400000000000000" charset="-128"/>
                <a:ea typeface="游ゴシック" panose="020B0400000000000000" charset="-128"/>
              </a:rPr>
              <a:t>FaceBook</a:t>
            </a:r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　平成30年北海道胆振東部地震 Emergency Mapping Teamの投稿より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275" y="1302385"/>
            <a:ext cx="6200775" cy="464756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393700" y="181610"/>
            <a:ext cx="8357235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スマホやタブレットに地図を入れて</a:t>
            </a:r>
            <a:endParaRPr lang="ja-JP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現地の調査に利用</a:t>
            </a:r>
            <a:endParaRPr lang="ja-JP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409700"/>
            <a:ext cx="2723515" cy="4834255"/>
          </a:xfrm>
          <a:prstGeom prst="rect">
            <a:avLst/>
          </a:prstGeom>
        </p:spPr>
      </p:pic>
      <p:pic>
        <p:nvPicPr>
          <p:cNvPr id="4" name="図形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155" y="1720850"/>
            <a:ext cx="2438400" cy="4343400"/>
          </a:xfrm>
          <a:prstGeom prst="rect">
            <a:avLst/>
          </a:prstGeom>
        </p:spPr>
      </p:pic>
      <p:pic>
        <p:nvPicPr>
          <p:cNvPr id="5" name="図形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320" y="1720850"/>
            <a:ext cx="2438400" cy="434403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393700" y="2390458"/>
            <a:ext cx="835723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オープンにすることで、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8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スピーディー</a:t>
            </a: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に</a:t>
            </a:r>
            <a:r>
              <a:rPr lang="ja-JP" sz="4800" b="1">
                <a:solidFill>
                  <a:srgbClr val="0070C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自由</a:t>
            </a: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に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利用してもらえる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4815205" y="2756535"/>
            <a:ext cx="4216400" cy="13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災害時は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スピード</a:t>
            </a: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が大事！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" y="96520"/>
            <a:ext cx="4689475" cy="600773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810" y="61118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393700" y="2659381"/>
            <a:ext cx="8357235" cy="864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民間オープンデータの例</a:t>
            </a:r>
            <a:endParaRPr lang="ja-JP" sz="4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393700" y="2419033"/>
            <a:ext cx="8357235" cy="13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実は岡山県は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民間オープンデータの先進地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" y="92075"/>
            <a:ext cx="9144000" cy="58166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93700" y="2788286"/>
            <a:ext cx="835723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バスデータのオープンデータ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4" name="テキストボックス 3"/>
          <p:cNvSpPr txBox="1"/>
          <p:nvPr/>
        </p:nvSpPr>
        <p:spPr>
          <a:xfrm>
            <a:off x="387350" y="5710556"/>
            <a:ext cx="8357235" cy="65595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p>
            <a:pPr lvl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この項目の情報は、</a:t>
            </a:r>
            <a:r>
              <a:rPr lang="en-US" altLang="ja-JP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FOSS4G 2018 Okayama</a:t>
            </a:r>
            <a:r>
              <a:rPr lang="ja-JP" altLang="en-US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での東京大学伊藤氏の発表を参考にして作成しました</a:t>
            </a:r>
            <a:endParaRPr lang="ja-JP" altLang="en-US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75" y="83185"/>
            <a:ext cx="9124950" cy="606615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8575" y="6149340"/>
            <a:ext cx="526669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http://www3.unobus.co.jp/opendata/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154940" y="873125"/>
            <a:ext cx="4675505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バス</a:t>
            </a: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IT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化の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リーディングカンパニー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2508885" y="2766060"/>
            <a:ext cx="4126230" cy="10572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6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簡単ですね</a:t>
            </a:r>
            <a:endParaRPr lang="ja-JP" altLang="en-US" sz="6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10" y="96520"/>
            <a:ext cx="9123680" cy="613727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8575" y="6149340"/>
            <a:ext cx="526669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http://www3.unobus.co.jp/opendata/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4389755" y="301625"/>
            <a:ext cx="4675505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リアルタイムの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データも公開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020" y="57150"/>
            <a:ext cx="8694420" cy="609219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8575" y="6149340"/>
            <a:ext cx="526669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http://www3.unobus.co.jp/b/map.htm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4637405" y="2447290"/>
            <a:ext cx="416052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バスロケーション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アプリも開発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715" y="85725"/>
            <a:ext cx="8593455" cy="606361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78765" y="6149340"/>
            <a:ext cx="526669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https://loc.bus-vision.jp/ryobi/view/opendata.html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574675" y="3261995"/>
            <a:ext cx="796417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両備バス（両備グループ）でも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オープンデータを開始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" y="103505"/>
            <a:ext cx="8956040" cy="594550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574675" y="3261995"/>
            <a:ext cx="796417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下電バスでも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オープンデータを開始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4" name="テキストボックス 3"/>
          <p:cNvSpPr txBox="1"/>
          <p:nvPr/>
        </p:nvSpPr>
        <p:spPr>
          <a:xfrm>
            <a:off x="99060" y="6049010"/>
            <a:ext cx="5236845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http://www.shimoden.net/busmada/opendata/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405" y="86995"/>
            <a:ext cx="8759825" cy="607631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589915" y="4582795"/>
            <a:ext cx="7964170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個人作成のアプリも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4" name="テキストボックス 3"/>
          <p:cNvSpPr txBox="1"/>
          <p:nvPr/>
        </p:nvSpPr>
        <p:spPr>
          <a:xfrm>
            <a:off x="99060" y="6264910"/>
            <a:ext cx="676402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https://play.google.com/store/apps/details?id=work.momizi.unomap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" name="Google Shape;148;p24"/>
          <p:cNvSpPr txBox="1"/>
          <p:nvPr/>
        </p:nvSpPr>
        <p:spPr>
          <a:xfrm>
            <a:off x="-3175" y="2500630"/>
            <a:ext cx="8406765" cy="10185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cs typeface="メイリオ" panose="020B0604030504040204" charset="-128"/>
                <a:sym typeface="メイリオ" panose="020B0604030504040204" charset="-128"/>
              </a:rPr>
              <a:t>そろそろまとめましょう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cs typeface="メイリオ" panose="020B0604030504040204" charset="-128"/>
              <a:sym typeface="メイリオ" panose="020B0604030504040204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506095" y="343853"/>
            <a:ext cx="8357235" cy="7353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オープンデータとは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065" y="1422400"/>
            <a:ext cx="8357235" cy="337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marL="571500" lvl="0" indent="-57150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オープンデータは法律で義務付けられている</a:t>
            </a:r>
            <a:endParaRPr lang="ja-JP" sz="3600" b="1">
              <a:solidFill>
                <a:schemeClr val="tx1"/>
              </a:solidFill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ホームページとはライセンスが違う</a:t>
            </a:r>
            <a:endParaRPr lang="ja-JP" sz="3600" b="1">
              <a:solidFill>
                <a:schemeClr val="tx1"/>
              </a:solidFill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オープンデータは自由に使える</a:t>
            </a:r>
            <a:br>
              <a:rPr lang="ja-JP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</a:br>
            <a:r>
              <a:rPr lang="ja-JP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ライセンス「</a:t>
            </a:r>
            <a:r>
              <a:rPr lang="en-US" altLang="ja-JP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CC-BY</a:t>
            </a:r>
            <a:r>
              <a:rPr lang="ja-JP" altLang="en-US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」</a:t>
            </a:r>
            <a:endParaRPr lang="ja-JP" sz="3600" b="1">
              <a:solidFill>
                <a:schemeClr val="tx1"/>
              </a:solidFill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506095" y="343853"/>
            <a:ext cx="8357235" cy="7353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オープンデータはなぜ必要？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700" y="1506220"/>
            <a:ext cx="8357235" cy="282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ホームページは情報の図書館</a:t>
            </a:r>
            <a:b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</a:b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オープンデータで自由にしよう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オープンデータはゼロ予算で出来る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行政の効率ができるかも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506095" y="343853"/>
            <a:ext cx="8357235" cy="7353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オープンデータをつくる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700" y="1450975"/>
            <a:ext cx="8357235" cy="337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まずはオープンデータで公開することが重要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どうせ作るなら、利用されるデータを作ろう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民間も協力しよう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506095" y="343853"/>
            <a:ext cx="8357235" cy="7353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小さい自治体は効果ない？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065" y="1422400"/>
            <a:ext cx="8357235" cy="311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災害のために事前に準備</a:t>
            </a:r>
            <a:b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</a:b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人がいないからこそオープンデータ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利用してくれる人がいないなら、</a:t>
            </a:r>
            <a:b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</a:b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自分たちで利用しちゃおう</a:t>
            </a:r>
            <a:b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</a:b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挑戦して見る価値あり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6043</Words>
  <Application>WPS Presentation</Application>
  <PresentationFormat>宽屏</PresentationFormat>
  <Paragraphs>559</Paragraphs>
  <Slides>105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105</vt:i4>
      </vt:variant>
    </vt:vector>
  </HeadingPairs>
  <TitlesOfParts>
    <vt:vector size="120" baseType="lpstr">
      <vt:lpstr>Arial</vt:lpstr>
      <vt:lpstr>ＭＳ Ｐゴシック</vt:lpstr>
      <vt:lpstr>Wingdings</vt:lpstr>
      <vt:lpstr>Segoe UI Black</vt:lpstr>
      <vt:lpstr>游ゴシック</vt:lpstr>
      <vt:lpstr>メイリオ</vt:lpstr>
      <vt:lpstr>Arial</vt:lpstr>
      <vt:lpstr>UD デジタル 教科書体 NP-B</vt:lpstr>
      <vt:lpstr>游明朝 Demibold</vt:lpstr>
      <vt:lpstr>UD デジタル 教科書体 NK-R</vt:lpstr>
      <vt:lpstr>Calibri</vt:lpstr>
      <vt:lpstr>Microsoft YaHei</vt:lpstr>
      <vt:lpstr>ＭＳ Ｐゴシック</vt:lpstr>
      <vt:lpstr>Calibri Light</vt:lpstr>
      <vt:lpstr>Office テーマ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kou35</dc:creator>
  <cp:lastModifiedBy>kou35</cp:lastModifiedBy>
  <cp:revision>74</cp:revision>
  <dcterms:created xsi:type="dcterms:W3CDTF">2018-11-23T05:54:00Z</dcterms:created>
  <dcterms:modified xsi:type="dcterms:W3CDTF">2018-12-10T15:26:44Z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1041-10.2.0.5845</vt:lpwstr>
  </property>
</Properties>
</file>